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2" r:id="rId12"/>
    <p:sldId id="261" r:id="rId13"/>
    <p:sldId id="272" r:id="rId14"/>
    <p:sldId id="273" r:id="rId15"/>
    <p:sldId id="274" r:id="rId16"/>
    <p:sldId id="269" r:id="rId17"/>
    <p:sldId id="275" r:id="rId18"/>
    <p:sldId id="270" r:id="rId19"/>
    <p:sldId id="271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60CC"/>
    <a:srgbClr val="A380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520BA0-89C6-4F39-8802-D21BF748765C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46B5B4-EF1F-4397-9DF5-8282276CCF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19100" y="190500"/>
            <a:ext cx="8229600" cy="1524000"/>
          </a:xfrm>
          <a:prstGeom prst="rect">
            <a:avLst/>
          </a:prstGeom>
        </p:spPr>
        <p:txBody>
          <a:bodyPr lIns="45720" tIns="0" rIns="45720" bIns="0" anchor="b">
            <a:normAutofit fontScale="975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Alpha College of </a:t>
            </a:r>
            <a:r>
              <a:rPr lang="en-US" sz="2800" dirty="0" err="1" smtClean="0"/>
              <a:t>Engg</a:t>
            </a:r>
            <a:r>
              <a:rPr lang="en-US" sz="2800" dirty="0" smtClean="0"/>
              <a:t> &amp; Tech</a:t>
            </a:r>
            <a:br>
              <a:rPr lang="en-US" sz="2800" dirty="0" smtClean="0"/>
            </a:br>
            <a:r>
              <a:rPr lang="en-US" sz="2800" dirty="0" err="1" smtClean="0"/>
              <a:t>Khatraj</a:t>
            </a:r>
            <a:r>
              <a:rPr lang="en-US" sz="2800" dirty="0" smtClean="0"/>
              <a:t>, </a:t>
            </a:r>
            <a:r>
              <a:rPr lang="en-US" sz="2800" dirty="0" err="1" smtClean="0"/>
              <a:t>Gandhinagar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EEE(2110005)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495300" y="1744663"/>
            <a:ext cx="82296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273050" indent="-273050" algn="ct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400" dirty="0">
                <a:latin typeface="+mj-lt"/>
              </a:rPr>
              <a:t>1</a:t>
            </a:r>
            <a:r>
              <a:rPr lang="en-US" sz="2400" baseline="30000" dirty="0">
                <a:latin typeface="+mj-lt"/>
              </a:rPr>
              <a:t>st</a:t>
            </a:r>
            <a:r>
              <a:rPr lang="en-US" sz="2400" dirty="0">
                <a:latin typeface="+mj-lt"/>
              </a:rPr>
              <a:t> SEM </a:t>
            </a:r>
            <a:r>
              <a:rPr lang="en-US" sz="2400" dirty="0" smtClean="0">
                <a:latin typeface="+mj-lt"/>
              </a:rPr>
              <a:t>EE-A </a:t>
            </a:r>
            <a:r>
              <a:rPr lang="en-US" sz="2400" dirty="0">
                <a:latin typeface="+mj-lt"/>
              </a:rPr>
              <a:t>Group </a:t>
            </a:r>
            <a:r>
              <a:rPr lang="en-US" sz="2400" dirty="0" smtClean="0">
                <a:latin typeface="+mj-lt"/>
              </a:rPr>
              <a:t>5</a:t>
            </a:r>
            <a:endParaRPr lang="en-US" sz="2400" dirty="0">
              <a:latin typeface="+mj-lt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400" dirty="0" smtClean="0">
                <a:latin typeface="+mj-lt"/>
              </a:rPr>
              <a:t>1 KOTADIA SMIT SATISHKUMAR    (130510109034 )</a:t>
            </a:r>
            <a:endParaRPr lang="en-US" sz="2400" dirty="0">
              <a:latin typeface="+mj-lt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400" dirty="0">
                <a:latin typeface="+mj-lt"/>
              </a:rPr>
              <a:t>2 </a:t>
            </a:r>
            <a:r>
              <a:rPr lang="en-US" sz="2400" dirty="0" smtClean="0">
                <a:latin typeface="+mj-lt"/>
              </a:rPr>
              <a:t>BHANUSHALI SHREYABEN DINESHKUMAR   (130510109005 )</a:t>
            </a:r>
            <a:endParaRPr lang="en-US" sz="2400" dirty="0">
              <a:latin typeface="+mj-lt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400" dirty="0" smtClean="0">
                <a:latin typeface="+mj-lt"/>
              </a:rPr>
              <a:t>3 BHAVSAR JAY KANAIYALAL    (130510109007 )</a:t>
            </a:r>
            <a:endParaRPr lang="en-US" sz="2400" dirty="0">
              <a:latin typeface="+mj-lt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400" dirty="0">
                <a:latin typeface="+mj-lt"/>
              </a:rPr>
              <a:t>4 </a:t>
            </a:r>
            <a:r>
              <a:rPr lang="en-US" sz="2400" dirty="0" smtClean="0">
                <a:latin typeface="+mj-lt"/>
              </a:rPr>
              <a:t>PATEL AMISHKUMAR MAHENDRABHAI  (130510109054 )</a:t>
            </a:r>
            <a:endParaRPr lang="en-US" sz="2400" dirty="0">
              <a:latin typeface="+mj-lt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400" dirty="0" smtClean="0">
                <a:latin typeface="+mj-lt"/>
              </a:rPr>
              <a:t>5 SHAH YASH VIPUL    (130510109111 )</a:t>
            </a:r>
            <a:endParaRPr lang="en-US" sz="2400" dirty="0">
              <a:latin typeface="+mj-lt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400" dirty="0">
                <a:latin typeface="+mj-lt"/>
              </a:rPr>
              <a:t>6 </a:t>
            </a:r>
            <a:r>
              <a:rPr lang="en-US" sz="2400" dirty="0" smtClean="0">
                <a:latin typeface="+mj-lt"/>
              </a:rPr>
              <a:t>PATEL DHRUVKUMAR BHARATBHAI   (130510109059 )</a:t>
            </a:r>
            <a:endParaRPr lang="en-US" sz="2400" dirty="0">
              <a:latin typeface="+mj-lt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400" dirty="0">
                <a:latin typeface="+mj-lt"/>
              </a:rPr>
              <a:t>Faculty Name: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400">
                <a:latin typeface="+mj-lt"/>
              </a:rPr>
              <a:t>1 </a:t>
            </a:r>
            <a:r>
              <a:rPr lang="en-US" sz="2400" smtClean="0">
                <a:latin typeface="+mj-lt"/>
              </a:rPr>
              <a:t>Prof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 smtClean="0">
                <a:latin typeface="+mj-lt"/>
              </a:rPr>
              <a:t>Narendra</a:t>
            </a:r>
            <a:r>
              <a:rPr lang="en-US" sz="2400" dirty="0" smtClean="0">
                <a:latin typeface="+mj-lt"/>
              </a:rPr>
              <a:t> C. </a:t>
            </a:r>
            <a:r>
              <a:rPr lang="en-US" sz="2400" dirty="0" err="1" smtClean="0">
                <a:latin typeface="+mj-lt"/>
              </a:rPr>
              <a:t>Mahavadia</a:t>
            </a:r>
            <a:endParaRPr lang="en-US" sz="2400" dirty="0">
              <a:latin typeface="+mj-lt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400" dirty="0">
                <a:latin typeface="+mj-lt"/>
              </a:rPr>
              <a:t>2 Mr. </a:t>
            </a:r>
            <a:r>
              <a:rPr lang="en-US" sz="2400" dirty="0" err="1">
                <a:latin typeface="+mj-lt"/>
              </a:rPr>
              <a:t>Tushit</a:t>
            </a:r>
            <a:r>
              <a:rPr lang="en-US" sz="2400" dirty="0">
                <a:latin typeface="+mj-lt"/>
              </a:rPr>
              <a:t> M Desai 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en-US" sz="2400" dirty="0">
              <a:latin typeface="Calibri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en-US" sz="2400" dirty="0">
              <a:latin typeface="Calibri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en-US" sz="2400" dirty="0">
              <a:latin typeface="Calibri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Reactive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During times when </a:t>
            </a:r>
            <a:r>
              <a:rPr lang="en-US" i="1" dirty="0" smtClean="0"/>
              <a:t>p</a:t>
            </a:r>
            <a:r>
              <a:rPr lang="en-US" dirty="0" smtClean="0"/>
              <a:t> is negative, power is being returned from load</a:t>
            </a:r>
          </a:p>
          <a:p>
            <a:r>
              <a:rPr lang="en-US" dirty="0" smtClean="0"/>
              <a:t>This can happen for inductive or capacitive loads</a:t>
            </a:r>
          </a:p>
          <a:p>
            <a:r>
              <a:rPr lang="en-US" dirty="0" smtClean="0"/>
              <a:t>Power that flows into these loads and back out is called the reactive power</a:t>
            </a:r>
          </a:p>
          <a:p>
            <a:r>
              <a:rPr lang="en-US" dirty="0" smtClean="0"/>
              <a:t>Average value of reactive power is zero</a:t>
            </a:r>
          </a:p>
          <a:p>
            <a:endParaRPr lang="en-US" dirty="0"/>
          </a:p>
        </p:txBody>
      </p:sp>
      <p:pic>
        <p:nvPicPr>
          <p:cNvPr id="6" name="Picture 3" descr="E:\download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0"/>
            <a:ext cx="533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  </a:t>
            </a:r>
            <a:r>
              <a:rPr lang="en-US" sz="4000" dirty="0" smtClean="0"/>
              <a:t>Active and Reactive Power        Equations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200" i="1" dirty="0" smtClean="0"/>
          </a:p>
          <a:p>
            <a:r>
              <a:rPr lang="en-US" sz="3200" i="1" dirty="0" smtClean="0"/>
              <a:t>P</a:t>
            </a:r>
            <a:r>
              <a:rPr lang="en-US" sz="3200" dirty="0" smtClean="0"/>
              <a:t> = </a:t>
            </a:r>
            <a:r>
              <a:rPr lang="en-US" sz="3200" i="1" dirty="0" smtClean="0"/>
              <a:t>VI</a:t>
            </a:r>
            <a:r>
              <a:rPr lang="en-US" sz="3200" dirty="0" smtClean="0"/>
              <a:t> </a:t>
            </a:r>
            <a:r>
              <a:rPr lang="en-US" sz="3200" dirty="0" err="1" smtClean="0"/>
              <a:t>cos</a:t>
            </a:r>
            <a:r>
              <a:rPr lang="en-US" sz="3200" dirty="0" smtClean="0"/>
              <a:t> </a:t>
            </a:r>
            <a:r>
              <a:rPr lang="en-US" sz="3200" i="1" dirty="0" smtClean="0">
                <a:sym typeface="Symbol" pitchFamily="1" charset="2"/>
              </a:rPr>
              <a:t></a:t>
            </a:r>
            <a:r>
              <a:rPr lang="en-US" sz="3200" dirty="0" smtClean="0">
                <a:sym typeface="Symbol" pitchFamily="1" charset="2"/>
              </a:rPr>
              <a:t> = </a:t>
            </a:r>
            <a:r>
              <a:rPr lang="en-US" sz="3200" i="1" dirty="0" smtClean="0">
                <a:sym typeface="Symbol" pitchFamily="1" charset="2"/>
              </a:rPr>
              <a:t>S</a:t>
            </a:r>
            <a:r>
              <a:rPr lang="en-US" sz="3200" dirty="0" smtClean="0">
                <a:sym typeface="Symbol" pitchFamily="1" charset="2"/>
              </a:rPr>
              <a:t> </a:t>
            </a:r>
            <a:r>
              <a:rPr lang="en-US" sz="3200" dirty="0" err="1" smtClean="0">
                <a:sym typeface="Symbol" pitchFamily="1" charset="2"/>
              </a:rPr>
              <a:t>cos</a:t>
            </a:r>
            <a:r>
              <a:rPr lang="en-US" sz="3200" dirty="0" smtClean="0">
                <a:sym typeface="Symbol" pitchFamily="1" charset="2"/>
              </a:rPr>
              <a:t> </a:t>
            </a:r>
            <a:r>
              <a:rPr lang="en-US" sz="3200" i="1" dirty="0" smtClean="0">
                <a:sym typeface="Symbol" pitchFamily="1" charset="2"/>
              </a:rPr>
              <a:t></a:t>
            </a:r>
            <a:endParaRPr lang="en-US" sz="3200" dirty="0" smtClean="0">
              <a:sym typeface="Symbol" pitchFamily="1" charset="2"/>
            </a:endParaRPr>
          </a:p>
          <a:p>
            <a:r>
              <a:rPr lang="en-US" sz="3200" i="1" dirty="0" smtClean="0">
                <a:sym typeface="Symbol" pitchFamily="1" charset="2"/>
              </a:rPr>
              <a:t>Q</a:t>
            </a:r>
            <a:r>
              <a:rPr lang="en-US" sz="3200" dirty="0" smtClean="0">
                <a:sym typeface="Symbol" pitchFamily="1" charset="2"/>
              </a:rPr>
              <a:t> = </a:t>
            </a:r>
            <a:r>
              <a:rPr lang="en-US" sz="3200" i="1" dirty="0" smtClean="0">
                <a:sym typeface="Symbol" pitchFamily="1" charset="2"/>
              </a:rPr>
              <a:t>VI</a:t>
            </a:r>
            <a:r>
              <a:rPr lang="en-US" sz="3200" dirty="0" smtClean="0">
                <a:sym typeface="Symbol" pitchFamily="1" charset="2"/>
              </a:rPr>
              <a:t> sin </a:t>
            </a:r>
            <a:r>
              <a:rPr lang="en-US" sz="3200" i="1" dirty="0" smtClean="0">
                <a:sym typeface="Symbol" pitchFamily="1" charset="2"/>
              </a:rPr>
              <a:t></a:t>
            </a:r>
            <a:r>
              <a:rPr lang="en-US" sz="3200" dirty="0" smtClean="0">
                <a:sym typeface="Symbol" pitchFamily="1" charset="2"/>
              </a:rPr>
              <a:t> = </a:t>
            </a:r>
            <a:r>
              <a:rPr lang="en-US" sz="3200" i="1" dirty="0" smtClean="0">
                <a:sym typeface="Symbol" pitchFamily="1" charset="2"/>
              </a:rPr>
              <a:t>S</a:t>
            </a:r>
            <a:r>
              <a:rPr lang="en-US" sz="3200" dirty="0" smtClean="0">
                <a:sym typeface="Symbol" pitchFamily="1" charset="2"/>
              </a:rPr>
              <a:t> sin </a:t>
            </a:r>
            <a:r>
              <a:rPr lang="en-US" sz="3200" i="1" dirty="0" smtClean="0">
                <a:sym typeface="Symbol" pitchFamily="1" charset="2"/>
              </a:rPr>
              <a:t></a:t>
            </a:r>
            <a:endParaRPr lang="en-US" sz="3200" dirty="0" smtClean="0">
              <a:sym typeface="Symbol" pitchFamily="1" charset="2"/>
            </a:endParaRPr>
          </a:p>
          <a:p>
            <a:r>
              <a:rPr lang="en-US" sz="3200" i="1" dirty="0" smtClean="0">
                <a:sym typeface="Symbol" pitchFamily="1" charset="2"/>
              </a:rPr>
              <a:t>V</a:t>
            </a:r>
            <a:r>
              <a:rPr lang="en-US" sz="3200" dirty="0" smtClean="0">
                <a:sym typeface="Symbol" pitchFamily="1" charset="2"/>
              </a:rPr>
              <a:t> and </a:t>
            </a:r>
            <a:r>
              <a:rPr lang="en-US" sz="3200" i="1" dirty="0" smtClean="0">
                <a:sym typeface="Symbol" pitchFamily="1" charset="2"/>
              </a:rPr>
              <a:t>I</a:t>
            </a:r>
            <a:r>
              <a:rPr lang="en-US" sz="3200" dirty="0" smtClean="0">
                <a:sym typeface="Symbol" pitchFamily="1" charset="2"/>
              </a:rPr>
              <a:t> are RMS values</a:t>
            </a:r>
          </a:p>
          <a:p>
            <a:r>
              <a:rPr lang="en-US" sz="3200" i="1" dirty="0" smtClean="0">
                <a:sym typeface="Symbol" pitchFamily="1" charset="2"/>
              </a:rPr>
              <a:t></a:t>
            </a:r>
            <a:r>
              <a:rPr lang="en-US" sz="3200" dirty="0" smtClean="0">
                <a:sym typeface="Symbol" pitchFamily="1" charset="2"/>
              </a:rPr>
              <a:t> is the phase angle between V and I</a:t>
            </a:r>
          </a:p>
          <a:p>
            <a:r>
              <a:rPr lang="en-US" sz="3200" i="1" dirty="0" smtClean="0">
                <a:sym typeface="Symbol" pitchFamily="1" charset="2"/>
              </a:rPr>
              <a:t>Q</a:t>
            </a:r>
            <a:r>
              <a:rPr lang="en-US" sz="3200" dirty="0" smtClean="0">
                <a:sym typeface="Symbol" pitchFamily="1" charset="2"/>
              </a:rPr>
              <a:t> is positive for inductive circuits and negative for capacitive circuits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Apparent Power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r>
              <a:rPr lang="en-US" dirty="0" smtClean="0"/>
              <a:t>Power to a load is </a:t>
            </a:r>
            <a:r>
              <a:rPr lang="en-US" i="1" dirty="0" smtClean="0"/>
              <a:t>VI</a:t>
            </a:r>
            <a:endParaRPr lang="en-US" dirty="0" smtClean="0"/>
          </a:p>
          <a:p>
            <a:r>
              <a:rPr lang="en-US" dirty="0" smtClean="0"/>
              <a:t>If load has both resistance and reactance</a:t>
            </a:r>
          </a:p>
          <a:p>
            <a:pPr lvl="1"/>
            <a:r>
              <a:rPr lang="en-US" dirty="0" smtClean="0"/>
              <a:t>Product is neither the real power nor the reactive power, but a combination of both</a:t>
            </a:r>
          </a:p>
          <a:p>
            <a:r>
              <a:rPr lang="en-US" dirty="0" smtClean="0"/>
              <a:t>This is called the apparent power, </a:t>
            </a:r>
            <a:r>
              <a:rPr lang="en-US" i="1" dirty="0" smtClean="0"/>
              <a:t>S</a:t>
            </a:r>
            <a:endParaRPr lang="en-US" dirty="0" smtClean="0"/>
          </a:p>
          <a:p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smtClean="0"/>
              <a:t>VI</a:t>
            </a:r>
            <a:r>
              <a:rPr lang="en-US" dirty="0" smtClean="0"/>
              <a:t> = </a:t>
            </a:r>
            <a:r>
              <a:rPr lang="en-US" i="1" dirty="0" smtClean="0"/>
              <a:t>I</a:t>
            </a:r>
            <a:r>
              <a:rPr lang="en-US" baseline="30000" dirty="0" smtClean="0"/>
              <a:t>2</a:t>
            </a:r>
            <a:r>
              <a:rPr lang="en-US" i="1" dirty="0" smtClean="0"/>
              <a:t>Z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dirty="0" smtClean="0"/>
              <a:t>Z</a:t>
            </a:r>
            <a:endParaRPr lang="en-US" dirty="0" smtClean="0"/>
          </a:p>
          <a:p>
            <a:r>
              <a:rPr lang="en-US" dirty="0" smtClean="0"/>
              <a:t>Units are volt-amperes (VA)</a:t>
            </a:r>
          </a:p>
          <a:p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096000" y="4267200"/>
            <a:ext cx="2743200" cy="1981200"/>
            <a:chOff x="1147" y="1420"/>
            <a:chExt cx="2535" cy="2741"/>
          </a:xfrm>
        </p:grpSpPr>
        <p:pic>
          <p:nvPicPr>
            <p:cNvPr id="5" name="Picture 4" descr="fg19_006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90" y="1420"/>
              <a:ext cx="1980" cy="201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47" y="3578"/>
              <a:ext cx="2535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i="1" dirty="0"/>
                <a:t>Defining the apparent power to a load.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Power  Factor  Improvement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776" y="1935163"/>
            <a:ext cx="5680448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1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Ratio of real power to apparent power is called the power factor,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endParaRPr lang="en-US" i="1" baseline="-25000" dirty="0" smtClean="0"/>
          </a:p>
          <a:p>
            <a:r>
              <a:rPr lang="en-US" dirty="0" smtClean="0"/>
              <a:t>It's a practical measure of the efficiency of a power distribution</a:t>
            </a:r>
          </a:p>
          <a:p>
            <a:r>
              <a:rPr lang="en-US" dirty="0" smtClean="0"/>
              <a:t>system. For two systems transmitting the same amount of real power, the system with the lower power factor will have higher circulating currents due to</a:t>
            </a:r>
          </a:p>
          <a:p>
            <a:r>
              <a:rPr lang="en-US" dirty="0" smtClean="0"/>
              <a:t>energy that returns to the source from energy storage in the load. These higher currents produce higher losses and reduce overall transmission efficiency.</a:t>
            </a:r>
          </a:p>
          <a:p>
            <a:r>
              <a:rPr lang="en-US" dirty="0" smtClean="0"/>
              <a:t>A lower power factor circuit will have a higher apparent power and higher losses for the same amount of real power.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/>
              <a:t>energy that returns to the source from energy storage in the load. These higher currents produce higher losses and reduce overall transmission efficiency.</a:t>
            </a:r>
          </a:p>
          <a:p>
            <a:r>
              <a:rPr lang="en-US" dirty="0" smtClean="0"/>
              <a:t>A lower power factor circuit will have a higher apparent power and higher losses for the same amount of real power.</a:t>
            </a:r>
          </a:p>
          <a:p>
            <a:endParaRPr lang="en-US" dirty="0"/>
          </a:p>
        </p:txBody>
      </p:sp>
      <p:pic>
        <p:nvPicPr>
          <p:cNvPr id="6146" name="Picture 2" descr="E:\300px-Power_factor_0.7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05200"/>
            <a:ext cx="4953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38912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dirty="0" smtClean="0"/>
              <a:t> = </a:t>
            </a:r>
            <a:r>
              <a:rPr lang="en-US" i="1" dirty="0" smtClean="0"/>
              <a:t>P</a:t>
            </a:r>
            <a:r>
              <a:rPr lang="en-US" dirty="0" smtClean="0"/>
              <a:t>/</a:t>
            </a:r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i="1" dirty="0" smtClean="0">
                <a:sym typeface="Symbol" pitchFamily="1" charset="2"/>
              </a:rPr>
              <a:t></a:t>
            </a:r>
            <a:endParaRPr lang="en-US" dirty="0" smtClean="0">
              <a:sym typeface="Symbol" pitchFamily="1" charset="2"/>
            </a:endParaRPr>
          </a:p>
          <a:p>
            <a:r>
              <a:rPr lang="en-US" dirty="0" smtClean="0">
                <a:sym typeface="Symbol" pitchFamily="1" charset="2"/>
              </a:rPr>
              <a:t>Angle </a:t>
            </a:r>
            <a:r>
              <a:rPr lang="en-US" i="1" dirty="0" smtClean="0">
                <a:sym typeface="Symbol" pitchFamily="1" charset="2"/>
              </a:rPr>
              <a:t></a:t>
            </a:r>
            <a:r>
              <a:rPr lang="en-US" dirty="0" smtClean="0">
                <a:sym typeface="Symbol" pitchFamily="1" charset="2"/>
              </a:rPr>
              <a:t> is angle between voltage and current</a:t>
            </a:r>
          </a:p>
          <a:p>
            <a:r>
              <a:rPr lang="en-US" dirty="0" smtClean="0">
                <a:sym typeface="Symbol" pitchFamily="1" charset="2"/>
              </a:rPr>
              <a:t>For pure resistance </a:t>
            </a:r>
            <a:r>
              <a:rPr lang="en-US" i="1" dirty="0" smtClean="0">
                <a:sym typeface="Symbol" pitchFamily="1" charset="2"/>
              </a:rPr>
              <a:t></a:t>
            </a:r>
            <a:r>
              <a:rPr lang="en-US" dirty="0" smtClean="0">
                <a:sym typeface="Symbol" pitchFamily="1" charset="2"/>
              </a:rPr>
              <a:t> = 0°</a:t>
            </a:r>
          </a:p>
          <a:p>
            <a:r>
              <a:rPr lang="en-US" dirty="0" smtClean="0">
                <a:sym typeface="Symbol" pitchFamily="1" charset="2"/>
              </a:rPr>
              <a:t>For inductance, </a:t>
            </a:r>
            <a:r>
              <a:rPr lang="en-US" i="1" dirty="0" smtClean="0">
                <a:sym typeface="Symbol" pitchFamily="1" charset="2"/>
              </a:rPr>
              <a:t></a:t>
            </a:r>
            <a:r>
              <a:rPr lang="en-US" dirty="0" smtClean="0">
                <a:sym typeface="Symbol" pitchFamily="1" charset="2"/>
              </a:rPr>
              <a:t> = 90°</a:t>
            </a:r>
          </a:p>
          <a:p>
            <a:r>
              <a:rPr lang="en-US" dirty="0" smtClean="0">
                <a:sym typeface="Symbol" pitchFamily="1" charset="2"/>
              </a:rPr>
              <a:t>For capacitance, </a:t>
            </a:r>
            <a:r>
              <a:rPr lang="en-US" i="1" dirty="0" smtClean="0">
                <a:sym typeface="Symbol" pitchFamily="1" charset="2"/>
              </a:rPr>
              <a:t></a:t>
            </a:r>
            <a:r>
              <a:rPr lang="en-US" dirty="0" smtClean="0">
                <a:sym typeface="Symbol" pitchFamily="1" charset="2"/>
              </a:rPr>
              <a:t> = -90°</a:t>
            </a:r>
          </a:p>
          <a:p>
            <a:r>
              <a:rPr lang="en-US" dirty="0" smtClean="0">
                <a:sym typeface="Symbol" pitchFamily="1" charset="2"/>
              </a:rPr>
              <a:t>For a circuit containing a mixture, </a:t>
            </a:r>
            <a:r>
              <a:rPr lang="en-US" i="1" dirty="0" smtClean="0">
                <a:sym typeface="Symbol" pitchFamily="1" charset="2"/>
              </a:rPr>
              <a:t></a:t>
            </a:r>
            <a:r>
              <a:rPr lang="en-US" dirty="0" smtClean="0">
                <a:sym typeface="Symbol" pitchFamily="1" charset="2"/>
              </a:rPr>
              <a:t> is somewhere between 0° and 90°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09600" y="4495800"/>
            <a:ext cx="7696200" cy="2303372"/>
            <a:chOff x="528" y="1793"/>
            <a:chExt cx="4104" cy="2161"/>
          </a:xfrm>
        </p:grpSpPr>
        <p:pic>
          <p:nvPicPr>
            <p:cNvPr id="7" name="Picture 4" descr="fg19_029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793"/>
              <a:ext cx="4104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02" y="3197"/>
              <a:ext cx="3991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 smtClean="0"/>
                <a:t>Demonstrating </a:t>
              </a:r>
              <a:r>
                <a:rPr lang="en-US" i="1" dirty="0"/>
                <a:t>the impact of a capacitive element on the power factor of a network.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Unity power factor</a:t>
            </a:r>
          </a:p>
          <a:p>
            <a:pPr lvl="1"/>
            <a:r>
              <a:rPr lang="en-US" dirty="0" smtClean="0"/>
              <a:t>For a purely resistive circuit, the power factor will be one</a:t>
            </a:r>
          </a:p>
          <a:p>
            <a:r>
              <a:rPr lang="en-US" dirty="0" smtClean="0"/>
              <a:t>For load containing resistance and inductance</a:t>
            </a:r>
          </a:p>
          <a:p>
            <a:pPr lvl="1"/>
            <a:r>
              <a:rPr lang="en-US" dirty="0" smtClean="0"/>
              <a:t>Power factor will be less than one and lagging</a:t>
            </a:r>
          </a:p>
          <a:p>
            <a:pPr lvl="1"/>
            <a:r>
              <a:rPr lang="en-US" dirty="0" smtClean="0"/>
              <a:t>Current lags the voltage</a:t>
            </a:r>
          </a:p>
          <a:p>
            <a:r>
              <a:rPr lang="en-US" dirty="0" smtClean="0"/>
              <a:t>The power factor is unity (one) when the voltage and current are in phase. It is zero when the current leads or lags the voltage by 90 degrees. Power</a:t>
            </a:r>
          </a:p>
          <a:p>
            <a:r>
              <a:rPr lang="en-US" dirty="0" smtClean="0"/>
              <a:t>factors are usually stated as "leading" or "lagging" to show the sign of the phase angle of current with respect to voltage.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b="1" i="1" u="sng" dirty="0" smtClean="0"/>
              <a:t>Topic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Power  Triangle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Active , Reactive  &amp;  Apparent  power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Method  of  Power  Factor  Improvement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E:\download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981200"/>
            <a:ext cx="2434335" cy="962025"/>
          </a:xfrm>
          <a:prstGeom prst="rect">
            <a:avLst/>
          </a:prstGeom>
          <a:noFill/>
        </p:spPr>
      </p:pic>
      <p:pic>
        <p:nvPicPr>
          <p:cNvPr id="1028" name="Picture 4" descr="E: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200400"/>
            <a:ext cx="1109663" cy="1028700"/>
          </a:xfrm>
          <a:prstGeom prst="rect">
            <a:avLst/>
          </a:prstGeom>
          <a:noFill/>
        </p:spPr>
      </p:pic>
      <p:pic>
        <p:nvPicPr>
          <p:cNvPr id="1029" name="Picture 5" descr="E:\images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95800"/>
            <a:ext cx="2143125" cy="2143125"/>
          </a:xfrm>
          <a:prstGeom prst="rect">
            <a:avLst/>
          </a:prstGeom>
          <a:noFill/>
        </p:spPr>
      </p:pic>
      <p:pic>
        <p:nvPicPr>
          <p:cNvPr id="1030" name="Picture 6" descr="E:\power factor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2286000" cy="1876425"/>
          </a:xfrm>
          <a:prstGeom prst="rect">
            <a:avLst/>
          </a:prstGeom>
          <a:noFill/>
        </p:spPr>
      </p:pic>
      <p:pic>
        <p:nvPicPr>
          <p:cNvPr id="1031" name="Picture 7" descr="E:\images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029200"/>
            <a:ext cx="2800350" cy="1628775"/>
          </a:xfrm>
          <a:prstGeom prst="rect">
            <a:avLst/>
          </a:prstGeom>
          <a:noFill/>
        </p:spPr>
      </p:pic>
      <p:pic>
        <p:nvPicPr>
          <p:cNvPr id="1032" name="Picture 8" descr="E:\power factor 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3581400"/>
            <a:ext cx="1628775" cy="86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ower factor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4419600" cy="2971800"/>
          </a:xfrm>
          <a:prstGeom prst="rect">
            <a:avLst/>
          </a:prstGeom>
          <a:noFill/>
        </p:spPr>
      </p:pic>
      <p:pic>
        <p:nvPicPr>
          <p:cNvPr id="5" name="Picture 6" descr="E:\power factor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38600"/>
            <a:ext cx="4180609" cy="2590800"/>
          </a:xfrm>
          <a:prstGeom prst="rect">
            <a:avLst/>
          </a:prstGeom>
          <a:noFill/>
        </p:spPr>
      </p:pic>
      <p:pic>
        <p:nvPicPr>
          <p:cNvPr id="8195" name="Picture 3" descr="E:\power factor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914400"/>
            <a:ext cx="1628775" cy="2800350"/>
          </a:xfrm>
          <a:prstGeom prst="rect">
            <a:avLst/>
          </a:prstGeom>
          <a:noFill/>
        </p:spPr>
      </p:pic>
      <p:pic>
        <p:nvPicPr>
          <p:cNvPr id="8196" name="Picture 4" descr="E:\power factor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343400"/>
            <a:ext cx="3429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2600" y="2743200"/>
            <a:ext cx="5527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1" u="sng" dirty="0" smtClean="0">
                <a:solidFill>
                  <a:srgbClr val="8C6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Gautami" pitchFamily="2"/>
              </a:rPr>
              <a:t>THANK  YOU.</a:t>
            </a:r>
            <a:endParaRPr lang="en-US" sz="9600" b="1" i="1" u="sng" dirty="0">
              <a:solidFill>
                <a:srgbClr val="8C6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  <a:cs typeface="Gautami" pitchFamily="2"/>
            </a:endParaRPr>
          </a:p>
        </p:txBody>
      </p:sp>
      <p:pic>
        <p:nvPicPr>
          <p:cNvPr id="3" name="Content Placeholder 3" descr="thank you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715000"/>
            <a:ext cx="1129535" cy="8575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b="1" i="1" u="sng" dirty="0" smtClean="0"/>
              <a:t>Power Triangle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When  each  component  in  fig. is  multiplied by  a  voltage  V, a  </a:t>
            </a:r>
            <a:r>
              <a:rPr lang="en-US" b="1" i="1" dirty="0" smtClean="0"/>
              <a:t>Power Triangle  is  </a:t>
            </a:r>
            <a:r>
              <a:rPr lang="en-US" i="1" dirty="0" smtClean="0"/>
              <a:t>obtained  as  shown  in  fig.</a:t>
            </a:r>
            <a:endParaRPr lang="en-US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4724400"/>
            <a:ext cx="3048000" cy="977900"/>
          </a:xfrm>
          <a:prstGeom prst="rect">
            <a:avLst/>
          </a:prstGeom>
          <a:noFill/>
          <a:ln/>
        </p:spPr>
      </p:pic>
      <p:pic>
        <p:nvPicPr>
          <p:cNvPr id="5" name="Picture 3" descr="E:\download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05200"/>
            <a:ext cx="243433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4800600" y="914400"/>
            <a:ext cx="3703638" cy="3533776"/>
            <a:chOff x="2794" y="1858"/>
            <a:chExt cx="1997" cy="1698"/>
          </a:xfrm>
        </p:grpSpPr>
        <p:pic>
          <p:nvPicPr>
            <p:cNvPr id="8" name="Picture 7" descr="fg19_015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4" y="1858"/>
              <a:ext cx="1944" cy="113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864" y="3149"/>
              <a:ext cx="192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 dirty="0" smtClean="0"/>
                <a:t>Power </a:t>
              </a:r>
              <a:r>
                <a:rPr lang="en-US" i="1" dirty="0"/>
                <a:t>diagram for capacitive loads.</a:t>
              </a:r>
            </a:p>
          </p:txBody>
        </p:sp>
      </p:grpSp>
      <p:grpSp>
        <p:nvGrpSpPr>
          <p:cNvPr id="17" name="Group 11"/>
          <p:cNvGrpSpPr>
            <a:grpSpLocks noGrp="1"/>
          </p:cNvGrpSpPr>
          <p:nvPr>
            <p:ph idx="1"/>
          </p:nvPr>
        </p:nvGrpSpPr>
        <p:grpSpPr bwMode="auto">
          <a:xfrm>
            <a:off x="304800" y="1066800"/>
            <a:ext cx="3124200" cy="3441589"/>
            <a:chOff x="393" y="1853"/>
            <a:chExt cx="1958" cy="1778"/>
          </a:xfrm>
        </p:grpSpPr>
        <p:pic>
          <p:nvPicPr>
            <p:cNvPr id="18" name="Picture 17" descr="fg19_014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" y="1853"/>
              <a:ext cx="1914" cy="114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93" y="3108"/>
              <a:ext cx="193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 dirty="0" smtClean="0"/>
                <a:t>Power </a:t>
              </a:r>
              <a:r>
                <a:rPr lang="en-US" i="1" dirty="0"/>
                <a:t>diagram for inductive loads.</a:t>
              </a:r>
            </a:p>
          </p:txBody>
        </p:sp>
      </p:grpSp>
      <p:pic>
        <p:nvPicPr>
          <p:cNvPr id="1027" name="Picture 3" descr="E:\images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419600"/>
            <a:ext cx="4191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True, reactive, and apparent       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In a simple alternating current (AC) circuit consisting of a source and a linear load, both the current and voltage are sinusoidal. If the load is purely</a:t>
            </a:r>
          </a:p>
          <a:p>
            <a:r>
              <a:rPr lang="en-US" dirty="0" smtClean="0"/>
              <a:t>resistive, the two quantities reverse their polarity at the same time. At every instant the product of voltage and current is positive, indicating that the</a:t>
            </a:r>
          </a:p>
          <a:p>
            <a:r>
              <a:rPr lang="en-US" dirty="0" smtClean="0"/>
              <a:t>direction of energy flow does not reverse. In this case, only real power is transferred.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the loads are purely </a:t>
            </a:r>
            <a:r>
              <a:rPr lang="en-US" i="1" dirty="0" smtClean="0"/>
              <a:t>reactive, then the voltage and current are 90 degrees out of phase. For half of each cycle, the product of voltage and current is</a:t>
            </a:r>
          </a:p>
          <a:p>
            <a:r>
              <a:rPr lang="en-US" dirty="0" smtClean="0"/>
              <a:t>positive, but on the other half of the cycle, the product is negative, indicating that on average, exactly as much energy flows toward the load as flows</a:t>
            </a:r>
          </a:p>
          <a:p>
            <a:r>
              <a:rPr lang="en-US" dirty="0" smtClean="0"/>
              <a:t>back. There is no net energy flow over one cycle. In this case, only reactive energy flows—there is no net transfer of energy to the load.</a:t>
            </a:r>
          </a:p>
          <a:p>
            <a:r>
              <a:rPr lang="en-US" dirty="0" smtClean="0"/>
              <a:t>Practical loads have resistance, inductance, and capacitance, so both real and reactive power will flow to real loads. Power engineers measure apparent</a:t>
            </a:r>
          </a:p>
          <a:p>
            <a:r>
              <a:rPr lang="en-US" dirty="0" smtClean="0"/>
              <a:t>power as the magnitude of the vector sum of real and reactive power. Apparent power is the product of the root-mean-square of voltage and current.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Conventionally, capacitors are considered to generate reactive power and inductors to consume it. If a capacitor and an inductor are placed in parallel,</a:t>
            </a:r>
          </a:p>
          <a:p>
            <a:r>
              <a:rPr lang="en-US" dirty="0" smtClean="0"/>
              <a:t>then the currents flowing through the inductor and the capacitor tend to cancel rather than add. This is the fundamental mechanism for controlling the</a:t>
            </a:r>
          </a:p>
          <a:p>
            <a:r>
              <a:rPr lang="en-US" dirty="0" smtClean="0"/>
              <a:t>power factor in electric power transmission; capacitors (or inductors) are inserted in a circuit to partially cancel reactive power 'consumed' by the load.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 noGrp="1"/>
          </p:cNvGrpSpPr>
          <p:nvPr>
            <p:ph idx="1"/>
          </p:nvPr>
        </p:nvGrpSpPr>
        <p:grpSpPr bwMode="auto">
          <a:xfrm>
            <a:off x="228600" y="2057400"/>
            <a:ext cx="3886200" cy="3505200"/>
            <a:chOff x="2064" y="2256"/>
            <a:chExt cx="1632" cy="1248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auto">
            <a:xfrm flipH="1">
              <a:off x="2064" y="2256"/>
              <a:ext cx="1286" cy="960"/>
            </a:xfrm>
            <a:prstGeom prst="rtTriangl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2460" y="2448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399" y="2640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2640" y="321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000000"/>
                  </a:solidFill>
                </a:rPr>
                <a:t>P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191000" y="144780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True </a:t>
            </a:r>
            <a:r>
              <a:rPr lang="en-US" sz="2400" dirty="0"/>
              <a:t>power, </a:t>
            </a:r>
            <a:r>
              <a:rPr lang="en-US" sz="2400" i="1" dirty="0"/>
              <a:t>P, or active power</a:t>
            </a:r>
            <a:r>
              <a:rPr lang="en-US" sz="2400" i="1" dirty="0" smtClean="0"/>
              <a:t>: </a:t>
            </a:r>
            <a:r>
              <a:rPr lang="en-US" sz="2400" i="1" dirty="0"/>
              <a:t>watt (W)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Reactive power, </a:t>
            </a:r>
            <a:r>
              <a:rPr lang="en-US" sz="2400" i="1" dirty="0"/>
              <a:t>Q: volt-ampere reactive (</a:t>
            </a:r>
            <a:r>
              <a:rPr lang="en-US" sz="2400" i="1" dirty="0" err="1"/>
              <a:t>var</a:t>
            </a:r>
            <a:r>
              <a:rPr lang="en-US" sz="2400" i="1" dirty="0" smtClean="0"/>
              <a:t>)</a:t>
            </a:r>
            <a:endParaRPr lang="en-US" sz="2400" i="1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Apparent power, |</a:t>
            </a:r>
            <a:r>
              <a:rPr lang="en-US" sz="2400" i="1" dirty="0"/>
              <a:t>S|: the magnitude of complex power S: volt-ampere (VA)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Phase of voltage relative to current, </a:t>
            </a:r>
            <a:r>
              <a:rPr lang="en-US" sz="2400" i="1" dirty="0"/>
              <a:t>φ: the angle of difference (in degrees) between voltage </a:t>
            </a:r>
            <a:r>
              <a:rPr lang="en-US" sz="2400" i="1" dirty="0" smtClean="0"/>
              <a:t>and </a:t>
            </a:r>
            <a:r>
              <a:rPr lang="en-US" sz="2400" dirty="0" smtClean="0"/>
              <a:t>current</a:t>
            </a:r>
            <a:r>
              <a:rPr lang="en-US" sz="2400" dirty="0"/>
              <a:t>; current lagging voltage (quadrant I vector), current leading voltage (quadrant IV vector)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 Active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Instantaneous power to a load is</a:t>
            </a:r>
            <a:r>
              <a:rPr lang="en-US" i="1" dirty="0" smtClean="0"/>
              <a:t> p</a:t>
            </a:r>
            <a:r>
              <a:rPr lang="en-US" dirty="0" smtClean="0"/>
              <a:t> = </a:t>
            </a:r>
            <a:r>
              <a:rPr lang="en-US" i="1" dirty="0" smtClean="0"/>
              <a:t>v • </a:t>
            </a:r>
            <a:r>
              <a:rPr lang="en-US" i="1" dirty="0" err="1" smtClean="0"/>
              <a:t>i</a:t>
            </a:r>
            <a:endParaRPr lang="en-US" dirty="0" smtClean="0"/>
          </a:p>
          <a:p>
            <a:r>
              <a:rPr lang="en-US" dirty="0" smtClean="0"/>
              <a:t>In an ac circuit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may be positive sometimes and negative other times</a:t>
            </a:r>
          </a:p>
          <a:p>
            <a:r>
              <a:rPr lang="en-US" dirty="0" smtClean="0"/>
              <a:t>Average value of the power,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Real power</a:t>
            </a:r>
          </a:p>
          <a:p>
            <a:r>
              <a:rPr lang="en-US" dirty="0" smtClean="0"/>
              <a:t>Average value of instantaneous power,  real power, active power, and average power mean the same thing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1039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                       Topic</vt:lpstr>
      <vt:lpstr>                Power Triangle</vt:lpstr>
      <vt:lpstr>Slide 4</vt:lpstr>
      <vt:lpstr>True, reactive, and apparent        power</vt:lpstr>
      <vt:lpstr>Slide 6</vt:lpstr>
      <vt:lpstr>Slide 7</vt:lpstr>
      <vt:lpstr>Slide 8</vt:lpstr>
      <vt:lpstr>                 Active Power</vt:lpstr>
      <vt:lpstr>               Reactive Power</vt:lpstr>
      <vt:lpstr>  Active and Reactive Power        Equations</vt:lpstr>
      <vt:lpstr>Apparent Power</vt:lpstr>
      <vt:lpstr>Power  Factor  Improvement 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College of    Engineering &amp; Technology</dc:title>
  <dc:creator>INDIA</dc:creator>
  <cp:lastModifiedBy>narendra_mahavadia</cp:lastModifiedBy>
  <cp:revision>28</cp:revision>
  <dcterms:created xsi:type="dcterms:W3CDTF">2013-11-24T11:26:47Z</dcterms:created>
  <dcterms:modified xsi:type="dcterms:W3CDTF">2013-12-18T07:31:10Z</dcterms:modified>
</cp:coreProperties>
</file>